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44" y="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3844C-419B-45B8-8D13-E0F3781DB171}" type="datetimeFigureOut">
              <a:rPr lang="ko-KR" altLang="en-US" smtClean="0"/>
              <a:t>2025-05-14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9C96-5F6B-4F17-89A3-AB44F24EA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6743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3844C-419B-45B8-8D13-E0F3781DB171}" type="datetimeFigureOut">
              <a:rPr lang="ko-KR" altLang="en-US" smtClean="0"/>
              <a:t>2025-05-14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9C96-5F6B-4F17-89A3-AB44F24EA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0394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3844C-419B-45B8-8D13-E0F3781DB171}" type="datetimeFigureOut">
              <a:rPr lang="ko-KR" altLang="en-US" smtClean="0"/>
              <a:t>2025-05-14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9C96-5F6B-4F17-89A3-AB44F24EA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1996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3844C-419B-45B8-8D13-E0F3781DB171}" type="datetimeFigureOut">
              <a:rPr lang="ko-KR" altLang="en-US" smtClean="0"/>
              <a:t>2025-05-14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9C96-5F6B-4F17-89A3-AB44F24EA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577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3844C-419B-45B8-8D13-E0F3781DB171}" type="datetimeFigureOut">
              <a:rPr lang="ko-KR" altLang="en-US" smtClean="0"/>
              <a:t>2025-05-14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9C96-5F6B-4F17-89A3-AB44F24EA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8278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3844C-419B-45B8-8D13-E0F3781DB171}" type="datetimeFigureOut">
              <a:rPr lang="ko-KR" altLang="en-US" smtClean="0"/>
              <a:t>2025-05-14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9C96-5F6B-4F17-89A3-AB44F24EA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6386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3844C-419B-45B8-8D13-E0F3781DB171}" type="datetimeFigureOut">
              <a:rPr lang="ko-KR" altLang="en-US" smtClean="0"/>
              <a:t>2025-05-14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9C96-5F6B-4F17-89A3-AB44F24EA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5454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3844C-419B-45B8-8D13-E0F3781DB171}" type="datetimeFigureOut">
              <a:rPr lang="ko-KR" altLang="en-US" smtClean="0"/>
              <a:t>2025-05-14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9C96-5F6B-4F17-89A3-AB44F24EA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0466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3844C-419B-45B8-8D13-E0F3781DB171}" type="datetimeFigureOut">
              <a:rPr lang="ko-KR" altLang="en-US" smtClean="0"/>
              <a:t>2025-05-14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9C96-5F6B-4F17-89A3-AB44F24EA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8291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3844C-419B-45B8-8D13-E0F3781DB171}" type="datetimeFigureOut">
              <a:rPr lang="ko-KR" altLang="en-US" smtClean="0"/>
              <a:t>2025-05-14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9C96-5F6B-4F17-89A3-AB44F24EA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9637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3844C-419B-45B8-8D13-E0F3781DB171}" type="datetimeFigureOut">
              <a:rPr lang="ko-KR" altLang="en-US" smtClean="0"/>
              <a:t>2025-05-14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9C96-5F6B-4F17-89A3-AB44F24EA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4261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3844C-419B-45B8-8D13-E0F3781DB171}" type="datetimeFigureOut">
              <a:rPr lang="ko-KR" altLang="en-US" smtClean="0"/>
              <a:t>2025-05-14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5E9C96-5F6B-4F17-89A3-AB44F24EA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9658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9F6B84CD-0823-1A9B-63A9-B7CE45EE5D29}"/>
              </a:ext>
            </a:extLst>
          </p:cNvPr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11D01E1-F757-1BB5-4776-84839A7E496A}"/>
              </a:ext>
            </a:extLst>
          </p:cNvPr>
          <p:cNvSpPr txBox="1"/>
          <p:nvPr/>
        </p:nvSpPr>
        <p:spPr>
          <a:xfrm>
            <a:off x="231162" y="292006"/>
            <a:ext cx="7077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발표평가 </a:t>
            </a:r>
            <a:r>
              <a:rPr lang="en-US" altLang="ko-KR" sz="2400" b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PPT </a:t>
            </a:r>
            <a:r>
              <a:rPr lang="ko-KR" altLang="en-US" sz="2400" b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작성 유의사항 </a:t>
            </a:r>
            <a:r>
              <a:rPr lang="en-US" altLang="ko-KR" sz="2000" b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b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본 슬라이드 삭제 후 제출</a:t>
            </a:r>
            <a:r>
              <a:rPr lang="en-US" altLang="ko-KR" sz="2000" b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 b="1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F5F247C-DAC8-6B11-9880-93429503EC8E}"/>
              </a:ext>
            </a:extLst>
          </p:cNvPr>
          <p:cNvSpPr/>
          <p:nvPr/>
        </p:nvSpPr>
        <p:spPr>
          <a:xfrm>
            <a:off x="539552" y="1340768"/>
            <a:ext cx="8136904" cy="496855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4E669301-49BB-1108-2C72-06CF0CCD85F8}"/>
              </a:ext>
            </a:extLst>
          </p:cNvPr>
          <p:cNvGrpSpPr/>
          <p:nvPr/>
        </p:nvGrpSpPr>
        <p:grpSpPr>
          <a:xfrm>
            <a:off x="755576" y="1530369"/>
            <a:ext cx="7021150" cy="723275"/>
            <a:chOff x="755576" y="1530369"/>
            <a:chExt cx="7021150" cy="723275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5073DEA7-AB97-D0AB-6928-679F3CB6C020}"/>
                </a:ext>
              </a:extLst>
            </p:cNvPr>
            <p:cNvSpPr/>
            <p:nvPr/>
          </p:nvSpPr>
          <p:spPr>
            <a:xfrm>
              <a:off x="755576" y="1603492"/>
              <a:ext cx="144016" cy="362719"/>
            </a:xfrm>
            <a:prstGeom prst="rect">
              <a:avLst/>
            </a:prstGeom>
            <a:gradFill>
              <a:gsLst>
                <a:gs pos="100000">
                  <a:srgbClr val="0099FF"/>
                </a:gs>
                <a:gs pos="0">
                  <a:srgbClr val="0066CC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9" tIns="56720" rIns="113439" bIns="56720" rtlCol="0" anchor="ctr"/>
            <a:lstStyle/>
            <a:p>
              <a:pPr algn="ctr" defTabSz="1134381">
                <a:lnSpc>
                  <a:spcPct val="85000"/>
                </a:lnSpc>
                <a:buSzPct val="120000"/>
              </a:pPr>
              <a:endParaRPr lang="ko-KR" altLang="en-US" sz="2800" spc="-186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5400000" scaled="1"/>
                  <a:tileRect/>
                </a:gra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A39E3E3-425A-FB1E-41E6-9C07CBF11C99}"/>
                </a:ext>
              </a:extLst>
            </p:cNvPr>
            <p:cNvSpPr txBox="1"/>
            <p:nvPr/>
          </p:nvSpPr>
          <p:spPr>
            <a:xfrm>
              <a:off x="1040587" y="1530369"/>
              <a:ext cx="6736139" cy="7232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각 슬라이드 별 작성 요령을 참고하여 내용 기재</a:t>
              </a:r>
              <a:endPara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endParaRPr lang="en-US" altLang="ko-KR" sz="300" b="1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en-US" altLang="ko-KR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 </a:t>
              </a:r>
              <a:r>
                <a:rPr lang="ko-KR" altLang="en-US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표지 및 목차를 제외하고 본문 </a:t>
              </a:r>
              <a:r>
                <a:rPr lang="en-US" altLang="ko-KR" b="1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 </a:t>
              </a:r>
              <a:r>
                <a:rPr lang="ko-KR" altLang="en-US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슬라이드 이내로 작성 권장</a:t>
              </a:r>
              <a:endPara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4227C01C-F6FB-4053-BBEA-3EB1F4513172}"/>
              </a:ext>
            </a:extLst>
          </p:cNvPr>
          <p:cNvGrpSpPr/>
          <p:nvPr/>
        </p:nvGrpSpPr>
        <p:grpSpPr>
          <a:xfrm>
            <a:off x="755576" y="2700385"/>
            <a:ext cx="7498845" cy="707886"/>
            <a:chOff x="755576" y="2862465"/>
            <a:chExt cx="7498845" cy="707886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0831C7E-D3BB-47D3-0F13-F8DCE6314DE1}"/>
                </a:ext>
              </a:extLst>
            </p:cNvPr>
            <p:cNvSpPr/>
            <p:nvPr/>
          </p:nvSpPr>
          <p:spPr>
            <a:xfrm>
              <a:off x="755576" y="2896465"/>
              <a:ext cx="144016" cy="362719"/>
            </a:xfrm>
            <a:prstGeom prst="rect">
              <a:avLst/>
            </a:prstGeom>
            <a:gradFill>
              <a:gsLst>
                <a:gs pos="100000">
                  <a:srgbClr val="0099FF"/>
                </a:gs>
                <a:gs pos="0">
                  <a:srgbClr val="0066CC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9" tIns="56720" rIns="113439" bIns="56720" rtlCol="0" anchor="ctr"/>
            <a:lstStyle/>
            <a:p>
              <a:pPr algn="ctr" defTabSz="1134381">
                <a:lnSpc>
                  <a:spcPct val="85000"/>
                </a:lnSpc>
                <a:buSzPct val="120000"/>
              </a:pPr>
              <a:endParaRPr lang="ko-KR" altLang="en-US" sz="2800" spc="-186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5400000" scaled="1"/>
                  <a:tileRect/>
                </a:gra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3EAB53A-9416-5CFC-559C-956CB3AED859}"/>
                </a:ext>
              </a:extLst>
            </p:cNvPr>
            <p:cNvSpPr txBox="1"/>
            <p:nvPr/>
          </p:nvSpPr>
          <p:spPr>
            <a:xfrm>
              <a:off x="1040587" y="2862465"/>
              <a:ext cx="721383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PPT </a:t>
              </a:r>
              <a:r>
                <a:rPr lang="ko-KR" altLang="en-US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템플릿</a:t>
              </a:r>
              <a:r>
                <a:rPr lang="en-US" altLang="ko-KR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디자인</a:t>
              </a:r>
              <a:r>
                <a:rPr lang="en-US" altLang="ko-KR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 </a:t>
              </a:r>
              <a:r>
                <a:rPr lang="ko-KR" altLang="en-US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변경은 가능하나</a:t>
              </a:r>
              <a:r>
                <a:rPr lang="en-US" altLang="ko-KR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본 양식에 제안된 목차와</a:t>
              </a:r>
              <a:r>
                <a:rPr lang="en-US" altLang="ko-KR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  <a:p>
              <a:r>
                <a:rPr lang="ko-KR" altLang="en-US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작성 순서는 준수하는 것을 권장 </a:t>
              </a:r>
              <a:r>
                <a:rPr lang="en-US" altLang="ko-KR" sz="16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6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사업계획서 목차 순서와 동일</a:t>
              </a:r>
              <a:r>
                <a:rPr lang="en-US" altLang="ko-KR" sz="16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en-US" altLang="ko-KR" sz="2000" b="1" u="sng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35D98DE3-0EF3-A47C-B8D1-F9E67A3526B0}"/>
              </a:ext>
            </a:extLst>
          </p:cNvPr>
          <p:cNvGrpSpPr/>
          <p:nvPr/>
        </p:nvGrpSpPr>
        <p:grpSpPr>
          <a:xfrm>
            <a:off x="755576" y="5302027"/>
            <a:ext cx="6975493" cy="707886"/>
            <a:chOff x="755576" y="5488143"/>
            <a:chExt cx="6765536" cy="707886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F3E8E31-ABCE-12D0-F7A6-B57436FEBBE6}"/>
                </a:ext>
              </a:extLst>
            </p:cNvPr>
            <p:cNvSpPr/>
            <p:nvPr/>
          </p:nvSpPr>
          <p:spPr>
            <a:xfrm>
              <a:off x="755576" y="5586561"/>
              <a:ext cx="144016" cy="362719"/>
            </a:xfrm>
            <a:prstGeom prst="rect">
              <a:avLst/>
            </a:prstGeom>
            <a:gradFill>
              <a:gsLst>
                <a:gs pos="100000">
                  <a:srgbClr val="0099FF"/>
                </a:gs>
                <a:gs pos="0">
                  <a:srgbClr val="0066CC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9" tIns="56720" rIns="113439" bIns="56720" rtlCol="0" anchor="ctr"/>
            <a:lstStyle/>
            <a:p>
              <a:pPr algn="ctr" defTabSz="1134381">
                <a:lnSpc>
                  <a:spcPct val="85000"/>
                </a:lnSpc>
                <a:buSzPct val="120000"/>
              </a:pPr>
              <a:endParaRPr lang="ko-KR" altLang="en-US" sz="2800" spc="-186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5400000" scaled="1"/>
                  <a:tileRect/>
                </a:gra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0270A32-3D58-779C-A1DF-E8C284CE8076}"/>
                </a:ext>
              </a:extLst>
            </p:cNvPr>
            <p:cNvSpPr txBox="1"/>
            <p:nvPr/>
          </p:nvSpPr>
          <p:spPr>
            <a:xfrm>
              <a:off x="1040587" y="5488143"/>
              <a:ext cx="648052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본 슬라이드</a:t>
              </a:r>
              <a:r>
                <a:rPr lang="en-US" altLang="ko-KR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 각 슬라이드 별 작성요령</a:t>
              </a:r>
              <a:r>
                <a:rPr lang="en-US" altLang="ko-KR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PDF </a:t>
              </a:r>
              <a:r>
                <a:rPr lang="ko-KR" altLang="en-US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변환 방법의</a:t>
              </a:r>
              <a:br>
                <a:rPr lang="en-US" altLang="ko-KR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</a:br>
              <a:r>
                <a:rPr lang="ko-KR" altLang="en-US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슬라이드는 확인 후 </a:t>
              </a:r>
              <a:r>
                <a:rPr lang="ko-KR" altLang="en-US" sz="2000" b="1" u="sng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삭제하고 제출</a:t>
              </a:r>
              <a:endParaRPr lang="en-US" altLang="ko-KR" sz="2000" b="1" u="sng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E7CE4FB9-3A16-3BB2-EF4C-571A7D6F10CE}"/>
              </a:ext>
            </a:extLst>
          </p:cNvPr>
          <p:cNvGrpSpPr/>
          <p:nvPr/>
        </p:nvGrpSpPr>
        <p:grpSpPr>
          <a:xfrm>
            <a:off x="755576" y="3855012"/>
            <a:ext cx="7498845" cy="1000274"/>
            <a:chOff x="755576" y="3625175"/>
            <a:chExt cx="7498845" cy="1000274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2B79712-6CAD-49CD-BC43-FA5A88DF4802}"/>
                </a:ext>
              </a:extLst>
            </p:cNvPr>
            <p:cNvSpPr/>
            <p:nvPr/>
          </p:nvSpPr>
          <p:spPr>
            <a:xfrm>
              <a:off x="755576" y="3685925"/>
              <a:ext cx="144016" cy="362719"/>
            </a:xfrm>
            <a:prstGeom prst="rect">
              <a:avLst/>
            </a:prstGeom>
            <a:gradFill>
              <a:gsLst>
                <a:gs pos="100000">
                  <a:srgbClr val="0099FF"/>
                </a:gs>
                <a:gs pos="0">
                  <a:srgbClr val="0066CC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9" tIns="56720" rIns="113439" bIns="56720" rtlCol="0" anchor="ctr"/>
            <a:lstStyle/>
            <a:p>
              <a:pPr algn="ctr" defTabSz="1134381">
                <a:lnSpc>
                  <a:spcPct val="85000"/>
                </a:lnSpc>
                <a:buSzPct val="120000"/>
              </a:pPr>
              <a:endParaRPr lang="ko-KR" altLang="en-US" sz="2800" spc="-186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5400000" scaled="1"/>
                  <a:tileRect/>
                </a:gra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9382EC3-51F3-9E92-0D27-94382E5AAC83}"/>
                </a:ext>
              </a:extLst>
            </p:cNvPr>
            <p:cNvSpPr txBox="1"/>
            <p:nvPr/>
          </p:nvSpPr>
          <p:spPr>
            <a:xfrm>
              <a:off x="1040587" y="3625175"/>
              <a:ext cx="7213834" cy="1000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작성한 </a:t>
              </a:r>
              <a:r>
                <a:rPr lang="en-US" altLang="ko-KR" sz="2000" b="1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PPT</a:t>
              </a:r>
              <a:r>
                <a:rPr lang="ko-KR" altLang="en-US" sz="2000" b="1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는</a:t>
              </a:r>
              <a:r>
                <a:rPr lang="en-US" altLang="ko-KR" sz="2000" b="1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PDF</a:t>
              </a:r>
              <a:r>
                <a:rPr lang="ko-KR" altLang="en-US" sz="2000" b="1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로 변환</a:t>
              </a:r>
              <a:r>
                <a:rPr lang="en-US" altLang="ko-KR" sz="2000" b="1" baseline="30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*</a:t>
              </a:r>
              <a:r>
                <a:rPr lang="ko-KR" altLang="en-US" sz="2000" b="1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하여 제출</a:t>
              </a:r>
              <a:r>
                <a:rPr lang="ko-KR" altLang="en-US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하며</a:t>
              </a:r>
              <a:r>
                <a:rPr lang="en-US" altLang="ko-KR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</a:p>
            <a:p>
              <a:r>
                <a:rPr lang="ko-KR" altLang="en-US" sz="2000" b="1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제출 완료한 발표자료는 수정 불가 </a:t>
              </a:r>
              <a:r>
                <a:rPr lang="en-US" altLang="ko-KR" sz="16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6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폰트 오류 등 방지 목적</a:t>
              </a:r>
              <a:r>
                <a:rPr lang="en-US" altLang="ko-KR" sz="16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endParaRPr lang="en-US" altLang="ko-KR" sz="300" b="1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en-US" altLang="ko-KR" sz="16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* </a:t>
              </a:r>
              <a:r>
                <a:rPr lang="ko-KR" altLang="en-US" sz="16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슬라이드 </a:t>
              </a:r>
              <a:r>
                <a:rPr lang="en-US" altLang="ko-KR" sz="16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14~15</a:t>
              </a:r>
              <a:r>
                <a:rPr lang="ko-KR" altLang="en-US" sz="16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번의 파일변환 방법 참조</a:t>
              </a:r>
              <a:r>
                <a:rPr lang="en-US" altLang="ko-KR" sz="16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6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 제출 시에는 삭제하여 저장</a:t>
              </a:r>
              <a:r>
                <a:rPr lang="en-US" altLang="ko-KR" sz="16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r>
                <a:rPr lang="ko-KR" altLang="en-US" sz="16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endPara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7424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1F2FF58-4436-1667-6337-8759440DB3B0}"/>
              </a:ext>
            </a:extLst>
          </p:cNvPr>
          <p:cNvSpPr/>
          <p:nvPr/>
        </p:nvSpPr>
        <p:spPr>
          <a:xfrm>
            <a:off x="0" y="182882"/>
            <a:ext cx="9144000" cy="58373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카카오모빌리티 </a:t>
            </a:r>
            <a:r>
              <a:rPr lang="ko-KR" altLang="en-US" sz="2400" b="1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오픈이노베이션밋업</a:t>
            </a:r>
            <a:r>
              <a:rPr lang="ko-KR" altLang="en-US" sz="24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기술</a:t>
            </a:r>
            <a:r>
              <a:rPr lang="en-US" altLang="ko-KR" sz="24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아이템</a:t>
            </a:r>
            <a:r>
              <a:rPr lang="en-US" altLang="ko-KR" sz="24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24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제안서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80E36E-ED37-0BEE-8B69-1A16BB835289}"/>
              </a:ext>
            </a:extLst>
          </p:cNvPr>
          <p:cNvSpPr txBox="1"/>
          <p:nvPr/>
        </p:nvSpPr>
        <p:spPr>
          <a:xfrm>
            <a:off x="303170" y="1857018"/>
            <a:ext cx="86613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u="sng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창업아이템명</a:t>
            </a:r>
            <a:endParaRPr lang="ko-KR" altLang="en-US" sz="4000" u="sng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D40F9725-3265-790C-69E4-88460E83B6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98736"/>
              </p:ext>
            </p:extLst>
          </p:nvPr>
        </p:nvGraphicFramePr>
        <p:xfrm>
          <a:off x="269816" y="3429000"/>
          <a:ext cx="8587741" cy="3272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92335">
                  <a:extLst>
                    <a:ext uri="{9D8B030D-6E8A-4147-A177-3AD203B41FA5}">
                      <a16:colId xmlns:a16="http://schemas.microsoft.com/office/drawing/2014/main" val="3353007017"/>
                    </a:ext>
                  </a:extLst>
                </a:gridCol>
                <a:gridCol w="2283425">
                  <a:extLst>
                    <a:ext uri="{9D8B030D-6E8A-4147-A177-3AD203B41FA5}">
                      <a16:colId xmlns:a16="http://schemas.microsoft.com/office/drawing/2014/main" val="4078005166"/>
                    </a:ext>
                  </a:extLst>
                </a:gridCol>
                <a:gridCol w="2200824">
                  <a:extLst>
                    <a:ext uri="{9D8B030D-6E8A-4147-A177-3AD203B41FA5}">
                      <a16:colId xmlns:a16="http://schemas.microsoft.com/office/drawing/2014/main" val="1810165797"/>
                    </a:ext>
                  </a:extLst>
                </a:gridCol>
                <a:gridCol w="2211157">
                  <a:extLst>
                    <a:ext uri="{9D8B030D-6E8A-4147-A177-3AD203B41FA5}">
                      <a16:colId xmlns:a16="http://schemas.microsoft.com/office/drawing/2014/main" val="1989006095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spc="0" dirty="0"/>
                        <a:t>기업명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i="1" kern="1200" spc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OOOOOO</a:t>
                      </a:r>
                      <a:endParaRPr lang="ko-KR" altLang="en-US" sz="1100" spc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spc="0" baseline="0" dirty="0"/>
                        <a:t>사업자등록번호</a:t>
                      </a:r>
                      <a:endParaRPr lang="en-US" altLang="ko-KR" sz="1100" b="1" spc="0" baseline="0" dirty="0"/>
                    </a:p>
                    <a:p>
                      <a:pPr algn="ctr" latinLnBrk="1"/>
                      <a:r>
                        <a:rPr lang="en-US" altLang="ko-KR" sz="1000" b="1" spc="0" baseline="0" dirty="0"/>
                        <a:t>(</a:t>
                      </a:r>
                      <a:r>
                        <a:rPr lang="ko-KR" altLang="en-US" sz="1000" b="1" spc="0" baseline="0" dirty="0"/>
                        <a:t>법인등록번호</a:t>
                      </a:r>
                      <a:r>
                        <a:rPr lang="en-US" altLang="ko-KR" sz="1000" b="1" spc="0" baseline="0" dirty="0"/>
                        <a:t>)</a:t>
                      </a:r>
                      <a:endParaRPr lang="en-US" altLang="ko-KR" sz="700" b="1" spc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i="1" kern="1200" spc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OOO-OO-OOOOO</a:t>
                      </a:r>
                    </a:p>
                    <a:p>
                      <a:pPr algn="ctr" latinLnBrk="1"/>
                      <a:r>
                        <a:rPr lang="en-US" altLang="ko-KR" sz="800" i="1" kern="1200" spc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(OOOOOO-OOOOOOO)</a:t>
                      </a:r>
                      <a:endParaRPr lang="ko-KR" altLang="en-US" sz="800" spc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891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spc="0" dirty="0"/>
                        <a:t>대표자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i="1" kern="1200" spc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OOO</a:t>
                      </a:r>
                      <a:endParaRPr lang="ko-KR" altLang="en-US" sz="1100" spc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spc="0" dirty="0"/>
                        <a:t>대표자 휴대폰</a:t>
                      </a:r>
                      <a:endParaRPr lang="en-US" altLang="ko-KR" sz="800" b="1" spc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i="1" kern="1200" spc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OOO-OOOO-OOOO</a:t>
                      </a:r>
                      <a:endParaRPr lang="ko-KR" altLang="en-US" sz="1100" spc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5934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spc="0" dirty="0"/>
                        <a:t>대표자 이메일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i="1" kern="1200" spc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OOO@OOO.OO.OO</a:t>
                      </a:r>
                      <a:endParaRPr lang="ko-KR" altLang="en-US" sz="1100" spc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spc="0" dirty="0"/>
                        <a:t>웹사이트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i="1" kern="1200" spc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OOOO.OO.OO</a:t>
                      </a:r>
                      <a:endParaRPr lang="ko-KR" altLang="en-US" sz="1100" spc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388041"/>
                  </a:ext>
                </a:extLst>
              </a:tr>
              <a:tr h="176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i="0" u="none" strike="noStrike" kern="1200" spc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신청분야</a:t>
                      </a:r>
                      <a:endParaRPr lang="en-US" altLang="ko-KR" sz="1100" b="1" spc="0" dirty="0"/>
                    </a:p>
                    <a:p>
                      <a:pPr algn="ctr" latinLnBrk="1"/>
                      <a:r>
                        <a:rPr lang="en-US" altLang="ko-KR" sz="1200" b="1" spc="0" dirty="0">
                          <a:solidFill>
                            <a:srgbClr val="0000FF"/>
                          </a:solidFill>
                        </a:rPr>
                        <a:t>(</a:t>
                      </a:r>
                      <a:r>
                        <a:rPr lang="ko-KR" altLang="en-US" sz="1200" b="1" spc="0" dirty="0">
                          <a:solidFill>
                            <a:srgbClr val="0000FF"/>
                          </a:solidFill>
                        </a:rPr>
                        <a:t>☑ 표시</a:t>
                      </a:r>
                      <a:r>
                        <a:rPr lang="en-US" altLang="ko-KR" sz="1200" b="1" spc="0" dirty="0">
                          <a:solidFill>
                            <a:srgbClr val="0000FF"/>
                          </a:solidFill>
                        </a:rPr>
                        <a:t>)</a:t>
                      </a:r>
                      <a:endParaRPr lang="ko-KR" altLang="en-US" sz="1200" b="1" spc="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100" i="1" spc="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800" b="1" spc="-110" baseline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100" spc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37736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C9BA913-7D65-5C0E-4A37-5A793B00A856}"/>
              </a:ext>
            </a:extLst>
          </p:cNvPr>
          <p:cNvSpPr txBox="1"/>
          <p:nvPr/>
        </p:nvSpPr>
        <p:spPr>
          <a:xfrm>
            <a:off x="2277686" y="5065380"/>
            <a:ext cx="171328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100" dirty="0"/>
              <a:t>□ 주차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5101F7-C3B4-3649-397F-8A89464716B9}"/>
              </a:ext>
            </a:extLst>
          </p:cNvPr>
          <p:cNvSpPr txBox="1"/>
          <p:nvPr/>
        </p:nvSpPr>
        <p:spPr>
          <a:xfrm>
            <a:off x="2277686" y="5459513"/>
            <a:ext cx="630191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100" dirty="0"/>
              <a:t>□ 기타  </a:t>
            </a:r>
            <a:r>
              <a:rPr lang="en-US" altLang="ko-KR" sz="1100" dirty="0"/>
              <a:t>(</a:t>
            </a:r>
            <a:r>
              <a:rPr lang="en-US" altLang="ko-KR" sz="1100" b="1" dirty="0">
                <a:solidFill>
                  <a:srgbClr val="0000FF"/>
                </a:solidFill>
              </a:rPr>
              <a:t> </a:t>
            </a:r>
            <a:r>
              <a:rPr lang="ko-KR" altLang="en-US" sz="1100" b="1" dirty="0">
                <a:solidFill>
                  <a:srgbClr val="0000FF"/>
                </a:solidFill>
              </a:rPr>
              <a:t>제안 내용 자율 기재</a:t>
            </a:r>
            <a:r>
              <a:rPr lang="ko-KR" altLang="en-US" sz="1100" dirty="0"/>
              <a:t> </a:t>
            </a:r>
            <a:r>
              <a:rPr lang="en-US" altLang="ko-KR" sz="1100" dirty="0"/>
              <a:t>)</a:t>
            </a:r>
            <a:endParaRPr lang="ko-KR" altLang="en-US" sz="11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328D10-E75D-C619-0A8B-4D6CEE0F39F5}"/>
              </a:ext>
            </a:extLst>
          </p:cNvPr>
          <p:cNvSpPr txBox="1"/>
          <p:nvPr/>
        </p:nvSpPr>
        <p:spPr>
          <a:xfrm>
            <a:off x="4572000" y="5065380"/>
            <a:ext cx="171328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100" dirty="0"/>
              <a:t>□ 물류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BB9183-0D5A-15EA-9FD6-3351A1320388}"/>
              </a:ext>
            </a:extLst>
          </p:cNvPr>
          <p:cNvSpPr txBox="1"/>
          <p:nvPr/>
        </p:nvSpPr>
        <p:spPr>
          <a:xfrm>
            <a:off x="6866314" y="5065380"/>
            <a:ext cx="171328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100"/>
              <a:t>□ 외국인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099708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EF0F56DB-D955-FA6C-90DE-F4FF8CA05542}"/>
              </a:ext>
            </a:extLst>
          </p:cNvPr>
          <p:cNvSpPr/>
          <p:nvPr/>
        </p:nvSpPr>
        <p:spPr>
          <a:xfrm>
            <a:off x="0" y="1"/>
            <a:ext cx="9144000" cy="5587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000" b="1" dirty="0">
                <a:solidFill>
                  <a:schemeClr val="tx1"/>
                </a:solidFill>
                <a:latin typeface="+mn-ea"/>
              </a:rPr>
              <a:t>I. </a:t>
            </a:r>
            <a:r>
              <a:rPr lang="ko-KR" altLang="en-US" sz="2000" b="1" dirty="0">
                <a:solidFill>
                  <a:schemeClr val="tx1"/>
                </a:solidFill>
                <a:latin typeface="+mj-ea"/>
              </a:rPr>
              <a:t>제안 세부사항 </a:t>
            </a:r>
            <a:r>
              <a:rPr lang="en-US" altLang="ko-KR" sz="1400" b="1" dirty="0">
                <a:solidFill>
                  <a:schemeClr val="tx1"/>
                </a:solidFill>
                <a:latin typeface="+mj-ea"/>
              </a:rPr>
              <a:t>(</a:t>
            </a:r>
            <a:r>
              <a:rPr lang="ko-KR" altLang="en-US" sz="1400" b="1" dirty="0">
                <a:solidFill>
                  <a:schemeClr val="tx1"/>
                </a:solidFill>
                <a:latin typeface="+mj-ea"/>
              </a:rPr>
              <a:t>카카오모빌리티 오픈이노베이션 수요과제 중심 기술</a:t>
            </a:r>
            <a:r>
              <a:rPr lang="en-US" altLang="ko-KR" sz="1400" b="1" dirty="0">
                <a:solidFill>
                  <a:schemeClr val="tx1"/>
                </a:solidFill>
                <a:latin typeface="+mj-ea"/>
              </a:rPr>
              <a:t>)</a:t>
            </a:r>
            <a:endParaRPr lang="ko-KR" altLang="en-US" sz="20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1AA8C3-488F-CD54-3E74-A48D1A04946A}"/>
              </a:ext>
            </a:extLst>
          </p:cNvPr>
          <p:cNvSpPr/>
          <p:nvPr/>
        </p:nvSpPr>
        <p:spPr>
          <a:xfrm>
            <a:off x="118445" y="709108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1-1. </a:t>
            </a:r>
            <a:r>
              <a:rPr lang="ko-KR" altLang="en-US" b="1" dirty="0">
                <a:latin typeface="+mn-ea"/>
                <a:cs typeface="Arial" pitchFamily="34" charset="0"/>
              </a:rPr>
              <a:t>기업의 중점 사업 및 기술 소개</a:t>
            </a:r>
            <a:endParaRPr lang="en-US" altLang="ko-KR" b="1" dirty="0">
              <a:latin typeface="+mn-ea"/>
              <a:cs typeface="Arial" pitchFamily="34" charset="0"/>
            </a:endParaRPr>
          </a:p>
          <a:p>
            <a:pPr defTabSz="1043056">
              <a:buSzPct val="120000"/>
            </a:pPr>
            <a:endParaRPr lang="en-US" altLang="ko-KR" sz="1000" i="1" dirty="0">
              <a:solidFill>
                <a:srgbClr val="0000FF"/>
              </a:solidFill>
            </a:endParaRPr>
          </a:p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※  </a:t>
            </a:r>
            <a:r>
              <a:rPr lang="ko-KR" altLang="en-US" sz="1400" i="1" dirty="0">
                <a:solidFill>
                  <a:srgbClr val="0000FF"/>
                </a:solidFill>
              </a:rPr>
              <a:t>선택한 모집 분야 및 주제와 연관한 신청기업의 기술</a:t>
            </a:r>
            <a:r>
              <a:rPr lang="en-US" altLang="ko-KR" sz="1400" i="1" dirty="0">
                <a:solidFill>
                  <a:srgbClr val="0000FF"/>
                </a:solidFill>
              </a:rPr>
              <a:t>/</a:t>
            </a:r>
            <a:r>
              <a:rPr lang="ko-KR" altLang="en-US" sz="1400" i="1" dirty="0">
                <a:solidFill>
                  <a:srgbClr val="0000FF"/>
                </a:solidFill>
              </a:rPr>
              <a:t>서비스</a:t>
            </a:r>
            <a:r>
              <a:rPr lang="en-US" altLang="ko-KR" sz="1400" i="1" dirty="0">
                <a:solidFill>
                  <a:srgbClr val="0000FF"/>
                </a:solidFill>
              </a:rPr>
              <a:t>/BM </a:t>
            </a:r>
            <a:r>
              <a:rPr lang="ko-KR" altLang="en-US" sz="1400" i="1" dirty="0">
                <a:solidFill>
                  <a:srgbClr val="0000FF"/>
                </a:solidFill>
              </a:rPr>
              <a:t>등 강점 소개</a:t>
            </a:r>
          </a:p>
        </p:txBody>
      </p:sp>
    </p:spTree>
    <p:extLst>
      <p:ext uri="{BB962C8B-B14F-4D97-AF65-F5344CB8AC3E}">
        <p14:creationId xmlns:p14="http://schemas.microsoft.com/office/powerpoint/2010/main" val="2339502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EF0F56DB-D955-FA6C-90DE-F4FF8CA05542}"/>
              </a:ext>
            </a:extLst>
          </p:cNvPr>
          <p:cNvSpPr/>
          <p:nvPr/>
        </p:nvSpPr>
        <p:spPr>
          <a:xfrm>
            <a:off x="0" y="1"/>
            <a:ext cx="9144000" cy="5587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000" b="1" dirty="0">
                <a:solidFill>
                  <a:schemeClr val="tx1"/>
                </a:solidFill>
                <a:latin typeface="+mn-ea"/>
              </a:rPr>
              <a:t>I. </a:t>
            </a:r>
            <a:r>
              <a:rPr lang="ko-KR" altLang="en-US" sz="2000" b="1" dirty="0">
                <a:solidFill>
                  <a:schemeClr val="tx1"/>
                </a:solidFill>
                <a:latin typeface="+mj-ea"/>
              </a:rPr>
              <a:t>제안 세부사항 </a:t>
            </a:r>
            <a:r>
              <a:rPr lang="en-US" altLang="ko-KR" sz="1400" b="1" dirty="0">
                <a:solidFill>
                  <a:schemeClr val="tx1"/>
                </a:solidFill>
                <a:latin typeface="+mj-ea"/>
              </a:rPr>
              <a:t>(</a:t>
            </a:r>
            <a:r>
              <a:rPr lang="ko-KR" altLang="en-US" sz="1400" b="1" dirty="0">
                <a:solidFill>
                  <a:schemeClr val="tx1"/>
                </a:solidFill>
                <a:latin typeface="+mj-ea"/>
              </a:rPr>
              <a:t>카카오모빌리티 오픈이노베이션 수요과제 중심 기술</a:t>
            </a:r>
            <a:r>
              <a:rPr lang="en-US" altLang="ko-KR" sz="1400" b="1" dirty="0">
                <a:solidFill>
                  <a:schemeClr val="tx1"/>
                </a:solidFill>
                <a:latin typeface="+mj-ea"/>
              </a:rPr>
              <a:t>)</a:t>
            </a:r>
            <a:endParaRPr lang="ko-KR" altLang="en-US" sz="20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1AA8C3-488F-CD54-3E74-A48D1A04946A}"/>
              </a:ext>
            </a:extLst>
          </p:cNvPr>
          <p:cNvSpPr/>
          <p:nvPr/>
        </p:nvSpPr>
        <p:spPr>
          <a:xfrm>
            <a:off x="118445" y="709108"/>
            <a:ext cx="86409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1-2. </a:t>
            </a:r>
            <a:r>
              <a:rPr lang="ko-KR" altLang="en-US" b="1" dirty="0">
                <a:latin typeface="+mn-ea"/>
                <a:cs typeface="Arial" pitchFamily="34" charset="0"/>
              </a:rPr>
              <a:t>제안</a:t>
            </a:r>
            <a:r>
              <a:rPr lang="en-US" altLang="ko-KR" b="1" dirty="0">
                <a:latin typeface="+mn-ea"/>
                <a:cs typeface="Arial" pitchFamily="34" charset="0"/>
              </a:rPr>
              <a:t> </a:t>
            </a:r>
            <a:r>
              <a:rPr lang="ko-KR" altLang="en-US" b="1" dirty="0">
                <a:latin typeface="+mn-ea"/>
                <a:cs typeface="Arial" pitchFamily="34" charset="0"/>
              </a:rPr>
              <a:t>아이템</a:t>
            </a:r>
            <a:r>
              <a:rPr lang="en-US" altLang="ko-KR" b="1" dirty="0">
                <a:latin typeface="+mn-ea"/>
                <a:cs typeface="Arial" pitchFamily="34" charset="0"/>
              </a:rPr>
              <a:t>(</a:t>
            </a:r>
            <a:r>
              <a:rPr lang="ko-KR" altLang="en-US" b="1" dirty="0">
                <a:latin typeface="+mn-ea"/>
                <a:cs typeface="Arial" pitchFamily="34" charset="0"/>
              </a:rPr>
              <a:t>기술</a:t>
            </a:r>
            <a:r>
              <a:rPr lang="en-US" altLang="ko-KR" b="1" dirty="0">
                <a:latin typeface="+mn-ea"/>
                <a:cs typeface="Arial" pitchFamily="34" charset="0"/>
              </a:rPr>
              <a:t>)</a:t>
            </a:r>
            <a:r>
              <a:rPr lang="ko-KR" altLang="en-US" b="1" dirty="0">
                <a:latin typeface="+mn-ea"/>
                <a:cs typeface="Arial" pitchFamily="34" charset="0"/>
              </a:rPr>
              <a:t>의 핵심 아이디어</a:t>
            </a:r>
            <a:r>
              <a:rPr lang="en-US" altLang="ko-KR" b="1" dirty="0">
                <a:latin typeface="+mn-ea"/>
                <a:cs typeface="Arial" pitchFamily="34" charset="0"/>
              </a:rPr>
              <a:t>, </a:t>
            </a:r>
            <a:r>
              <a:rPr lang="ko-KR" altLang="en-US" b="1" dirty="0">
                <a:latin typeface="+mn-ea"/>
                <a:cs typeface="Arial" pitchFamily="34" charset="0"/>
              </a:rPr>
              <a:t>개발동기 및 필요성</a:t>
            </a:r>
            <a:endParaRPr lang="en-US" altLang="ko-KR" b="1" dirty="0">
              <a:latin typeface="+mn-ea"/>
              <a:cs typeface="Arial" pitchFamily="34" charset="0"/>
            </a:endParaRPr>
          </a:p>
          <a:p>
            <a:pPr defTabSz="1043056">
              <a:buSzPct val="120000"/>
            </a:pPr>
            <a:endParaRPr lang="en-US" altLang="ko-KR" sz="1000" i="1" dirty="0">
              <a:solidFill>
                <a:srgbClr val="0000FF"/>
              </a:solidFill>
            </a:endParaRPr>
          </a:p>
          <a:p>
            <a:pPr fontAlgn="base" latinLnBrk="0"/>
            <a:r>
              <a:rPr lang="ko-KR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ko-KR" sz="1400" i="1" dirty="0">
                <a:solidFill>
                  <a:srgbClr val="0000FF"/>
                </a:solidFill>
              </a:rPr>
              <a:t>※ </a:t>
            </a:r>
            <a:r>
              <a:rPr lang="ko-KR" altLang="en-US" sz="1400" i="1" dirty="0">
                <a:solidFill>
                  <a:srgbClr val="0000FF"/>
                </a:solidFill>
              </a:rPr>
              <a:t>아이디어 관련 필요시 아이템 및 기술의 기본 개념도 등 포함 가능</a:t>
            </a:r>
          </a:p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※ </a:t>
            </a:r>
            <a:r>
              <a:rPr lang="ko-KR" altLang="en-US" sz="1400" i="1" dirty="0">
                <a:solidFill>
                  <a:srgbClr val="0000FF"/>
                </a:solidFill>
              </a:rPr>
              <a:t>선택한 모집 분야 및 주제 고려하여 현재 문제점</a:t>
            </a:r>
            <a:r>
              <a:rPr lang="en-US" altLang="ko-KR" sz="1400" i="1" dirty="0">
                <a:solidFill>
                  <a:srgbClr val="0000FF"/>
                </a:solidFill>
              </a:rPr>
              <a:t>, </a:t>
            </a:r>
            <a:r>
              <a:rPr lang="ko-KR" altLang="en-US" sz="1400" i="1" dirty="0">
                <a:solidFill>
                  <a:srgbClr val="0000FF"/>
                </a:solidFill>
              </a:rPr>
              <a:t>고객 수요 및 시장현황 등 개요 기술</a:t>
            </a:r>
          </a:p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※ </a:t>
            </a:r>
            <a:r>
              <a:rPr lang="ko-KR" altLang="en-US" sz="1400" i="1" dirty="0">
                <a:solidFill>
                  <a:srgbClr val="0000FF"/>
                </a:solidFill>
              </a:rPr>
              <a:t>시장분석</a:t>
            </a:r>
            <a:r>
              <a:rPr lang="en-US" altLang="ko-KR" sz="1400" i="1" dirty="0">
                <a:solidFill>
                  <a:srgbClr val="0000FF"/>
                </a:solidFill>
              </a:rPr>
              <a:t>- </a:t>
            </a:r>
            <a:r>
              <a:rPr lang="ko-KR" altLang="en-US" sz="1400" i="1" dirty="0">
                <a:solidFill>
                  <a:srgbClr val="0000FF"/>
                </a:solidFill>
              </a:rPr>
              <a:t>경쟁사 및 유사기업 현황에 대한 내용 포함해 기재</a:t>
            </a:r>
          </a:p>
        </p:txBody>
      </p:sp>
    </p:spTree>
    <p:extLst>
      <p:ext uri="{BB962C8B-B14F-4D97-AF65-F5344CB8AC3E}">
        <p14:creationId xmlns:p14="http://schemas.microsoft.com/office/powerpoint/2010/main" val="3931633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EF0F56DB-D955-FA6C-90DE-F4FF8CA05542}"/>
              </a:ext>
            </a:extLst>
          </p:cNvPr>
          <p:cNvSpPr/>
          <p:nvPr/>
        </p:nvSpPr>
        <p:spPr>
          <a:xfrm>
            <a:off x="0" y="1"/>
            <a:ext cx="9144000" cy="5587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000" b="1" dirty="0">
                <a:solidFill>
                  <a:schemeClr val="tx1"/>
                </a:solidFill>
                <a:latin typeface="+mn-ea"/>
              </a:rPr>
              <a:t>I. </a:t>
            </a:r>
            <a:r>
              <a:rPr lang="ko-KR" altLang="en-US" sz="2000" b="1" dirty="0">
                <a:solidFill>
                  <a:schemeClr val="tx1"/>
                </a:solidFill>
                <a:latin typeface="+mj-ea"/>
              </a:rPr>
              <a:t>제안 세부사항 </a:t>
            </a:r>
            <a:r>
              <a:rPr lang="en-US" altLang="ko-KR" sz="1400" b="1" dirty="0">
                <a:solidFill>
                  <a:schemeClr val="tx1"/>
                </a:solidFill>
                <a:latin typeface="+mj-ea"/>
              </a:rPr>
              <a:t>(</a:t>
            </a:r>
            <a:r>
              <a:rPr lang="ko-KR" altLang="en-US" sz="1400" b="1" dirty="0">
                <a:solidFill>
                  <a:schemeClr val="tx1"/>
                </a:solidFill>
                <a:latin typeface="+mj-ea"/>
              </a:rPr>
              <a:t>카카오모빌리티 오픈이노베이션 수요과제 중심 기술</a:t>
            </a:r>
            <a:r>
              <a:rPr lang="en-US" altLang="ko-KR" sz="1400" b="1" dirty="0">
                <a:solidFill>
                  <a:schemeClr val="tx1"/>
                </a:solidFill>
                <a:latin typeface="+mj-ea"/>
              </a:rPr>
              <a:t>)</a:t>
            </a:r>
            <a:endParaRPr lang="ko-KR" altLang="en-US" sz="20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1AA8C3-488F-CD54-3E74-A48D1A04946A}"/>
              </a:ext>
            </a:extLst>
          </p:cNvPr>
          <p:cNvSpPr/>
          <p:nvPr/>
        </p:nvSpPr>
        <p:spPr>
          <a:xfrm>
            <a:off x="118444" y="709108"/>
            <a:ext cx="902555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1-3. </a:t>
            </a:r>
            <a:r>
              <a:rPr lang="ko-KR" altLang="en-US" b="1" dirty="0">
                <a:latin typeface="+mn-ea"/>
                <a:cs typeface="Arial" pitchFamily="34" charset="0"/>
              </a:rPr>
              <a:t>아이템</a:t>
            </a:r>
            <a:r>
              <a:rPr lang="en-US" altLang="ko-KR" b="1" dirty="0">
                <a:latin typeface="+mn-ea"/>
                <a:cs typeface="Arial" pitchFamily="34" charset="0"/>
              </a:rPr>
              <a:t>(</a:t>
            </a:r>
            <a:r>
              <a:rPr lang="ko-KR" altLang="en-US" b="1" dirty="0">
                <a:latin typeface="+mn-ea"/>
                <a:cs typeface="Arial" pitchFamily="34" charset="0"/>
              </a:rPr>
              <a:t>기술</a:t>
            </a:r>
            <a:r>
              <a:rPr lang="en-US" altLang="ko-KR" b="1" dirty="0">
                <a:latin typeface="+mn-ea"/>
                <a:cs typeface="Arial" pitchFamily="34" charset="0"/>
              </a:rPr>
              <a:t>) </a:t>
            </a:r>
            <a:r>
              <a:rPr lang="ko-KR" altLang="en-US" b="1" dirty="0">
                <a:latin typeface="+mn-ea"/>
                <a:cs typeface="Arial" pitchFamily="34" charset="0"/>
              </a:rPr>
              <a:t>구현 방안 및 </a:t>
            </a:r>
            <a:r>
              <a:rPr lang="ko-KR" altLang="en-US" b="1" dirty="0" err="1">
                <a:latin typeface="+mn-ea"/>
                <a:cs typeface="Arial" pitchFamily="34" charset="0"/>
              </a:rPr>
              <a:t>카카오모빌리티와</a:t>
            </a:r>
            <a:r>
              <a:rPr lang="ko-KR" altLang="en-US" b="1" dirty="0">
                <a:latin typeface="+mn-ea"/>
                <a:cs typeface="Arial" pitchFamily="34" charset="0"/>
              </a:rPr>
              <a:t> 사업 연계 전략</a:t>
            </a:r>
            <a:endParaRPr lang="en-US" altLang="ko-KR" b="1" dirty="0">
              <a:latin typeface="+mn-ea"/>
              <a:cs typeface="Arial" pitchFamily="34" charset="0"/>
            </a:endParaRPr>
          </a:p>
          <a:p>
            <a:pPr defTabSz="1043056">
              <a:buSzPct val="120000"/>
            </a:pPr>
            <a:endParaRPr lang="en-US" altLang="ko-KR" sz="1000" i="1" dirty="0">
              <a:solidFill>
                <a:srgbClr val="0000FF"/>
              </a:solidFill>
            </a:endParaRPr>
          </a:p>
          <a:p>
            <a:pPr fontAlgn="base" latinLnBrk="0"/>
            <a:r>
              <a:rPr lang="ko-KR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ko-KR" sz="1400" i="1" dirty="0">
                <a:solidFill>
                  <a:srgbClr val="0000FF"/>
                </a:solidFill>
              </a:rPr>
              <a:t>※ </a:t>
            </a:r>
            <a:r>
              <a:rPr lang="ko-KR" altLang="en-US" sz="1400" i="1" dirty="0">
                <a:solidFill>
                  <a:srgbClr val="0000FF"/>
                </a:solidFill>
              </a:rPr>
              <a:t>제안 아이템</a:t>
            </a:r>
            <a:r>
              <a:rPr lang="en-US" altLang="ko-KR" sz="1400" i="1" dirty="0">
                <a:solidFill>
                  <a:srgbClr val="0000FF"/>
                </a:solidFill>
              </a:rPr>
              <a:t>(</a:t>
            </a:r>
            <a:r>
              <a:rPr lang="ko-KR" altLang="en-US" sz="1400" i="1" dirty="0">
                <a:solidFill>
                  <a:srgbClr val="0000FF"/>
                </a:solidFill>
              </a:rPr>
              <a:t>기술</a:t>
            </a:r>
            <a:r>
              <a:rPr lang="en-US" altLang="ko-KR" sz="1400" i="1" dirty="0">
                <a:solidFill>
                  <a:srgbClr val="0000FF"/>
                </a:solidFill>
              </a:rPr>
              <a:t>)</a:t>
            </a:r>
            <a:r>
              <a:rPr lang="ko-KR" altLang="en-US" sz="1400" i="1" dirty="0">
                <a:solidFill>
                  <a:srgbClr val="0000FF"/>
                </a:solidFill>
              </a:rPr>
              <a:t>의 특성 및 실현 가능성 고려한 </a:t>
            </a:r>
            <a:r>
              <a:rPr lang="ko-KR" altLang="en-US" sz="1400" i="1" dirty="0" err="1">
                <a:solidFill>
                  <a:srgbClr val="0000FF"/>
                </a:solidFill>
              </a:rPr>
              <a:t>카카오모빌리티와</a:t>
            </a:r>
            <a:r>
              <a:rPr lang="ko-KR" altLang="en-US" sz="1400" i="1" dirty="0">
                <a:solidFill>
                  <a:srgbClr val="0000FF"/>
                </a:solidFill>
              </a:rPr>
              <a:t> 사업 협력 추진 전략</a:t>
            </a:r>
          </a:p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 ※ </a:t>
            </a:r>
            <a:r>
              <a:rPr lang="ko-KR" altLang="en-US" sz="1400" i="1" dirty="0">
                <a:solidFill>
                  <a:srgbClr val="0000FF"/>
                </a:solidFill>
              </a:rPr>
              <a:t>제안 아이템을 잘 수행할 수 있는 핵심역량 기술</a:t>
            </a:r>
            <a:r>
              <a:rPr lang="en-US" altLang="ko-KR" sz="1400" i="1" dirty="0">
                <a:solidFill>
                  <a:srgbClr val="0000FF"/>
                </a:solidFill>
              </a:rPr>
              <a:t>(</a:t>
            </a:r>
            <a:r>
              <a:rPr lang="ko-KR" altLang="en-US" sz="1400" i="1" dirty="0">
                <a:solidFill>
                  <a:srgbClr val="0000FF"/>
                </a:solidFill>
              </a:rPr>
              <a:t>보유 기술</a:t>
            </a:r>
            <a:r>
              <a:rPr lang="en-US" altLang="ko-KR" sz="1400" i="1" dirty="0">
                <a:solidFill>
                  <a:srgbClr val="0000FF"/>
                </a:solidFill>
              </a:rPr>
              <a:t>, </a:t>
            </a:r>
            <a:r>
              <a:rPr lang="ko-KR" altLang="en-US" sz="1400" i="1" dirty="0">
                <a:solidFill>
                  <a:srgbClr val="0000FF"/>
                </a:solidFill>
              </a:rPr>
              <a:t>인력</a:t>
            </a:r>
            <a:r>
              <a:rPr lang="en-US" altLang="ko-KR" sz="1400" i="1" dirty="0">
                <a:solidFill>
                  <a:srgbClr val="0000FF"/>
                </a:solidFill>
              </a:rPr>
              <a:t>, </a:t>
            </a:r>
            <a:r>
              <a:rPr lang="ko-KR" altLang="en-US" sz="1400" i="1" dirty="0">
                <a:solidFill>
                  <a:srgbClr val="0000FF"/>
                </a:solidFill>
              </a:rPr>
              <a:t>기존 사례 등</a:t>
            </a:r>
            <a:r>
              <a:rPr lang="en-US" altLang="ko-KR" sz="1400" i="1" dirty="0">
                <a:solidFill>
                  <a:srgbClr val="0000FF"/>
                </a:solidFill>
              </a:rPr>
              <a:t>)</a:t>
            </a:r>
          </a:p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 ※ </a:t>
            </a:r>
            <a:r>
              <a:rPr lang="ko-KR" altLang="en-US" sz="1400" i="1" dirty="0">
                <a:solidFill>
                  <a:srgbClr val="0000FF"/>
                </a:solidFill>
              </a:rPr>
              <a:t>구현에 필요한 </a:t>
            </a:r>
            <a:r>
              <a:rPr lang="ko-KR" altLang="en-US" sz="1400" i="1" dirty="0" err="1">
                <a:solidFill>
                  <a:srgbClr val="0000FF"/>
                </a:solidFill>
              </a:rPr>
              <a:t>카카오모빌리티</a:t>
            </a:r>
            <a:r>
              <a:rPr lang="en-US" altLang="ko-KR" sz="1400" i="1" dirty="0">
                <a:solidFill>
                  <a:srgbClr val="0000FF"/>
                </a:solidFill>
              </a:rPr>
              <a:t> </a:t>
            </a:r>
            <a:r>
              <a:rPr lang="ko-KR" altLang="en-US" sz="1400" i="1" dirty="0">
                <a:solidFill>
                  <a:srgbClr val="0000FF"/>
                </a:solidFill>
              </a:rPr>
              <a:t>협조 요청사항 및 제안 아이템에 대해 </a:t>
            </a:r>
            <a:r>
              <a:rPr lang="ko-KR" altLang="en-US" sz="1400" i="1" dirty="0" err="1">
                <a:solidFill>
                  <a:srgbClr val="0000FF"/>
                </a:solidFill>
              </a:rPr>
              <a:t>카카오모빌리티기</a:t>
            </a:r>
            <a:r>
              <a:rPr lang="ko-KR" altLang="en-US" sz="1400" i="1" dirty="0">
                <a:solidFill>
                  <a:srgbClr val="0000FF"/>
                </a:solidFill>
              </a:rPr>
              <a:t> 기대할 수 있는 점 기술</a:t>
            </a:r>
          </a:p>
        </p:txBody>
      </p:sp>
    </p:spTree>
    <p:extLst>
      <p:ext uri="{BB962C8B-B14F-4D97-AF65-F5344CB8AC3E}">
        <p14:creationId xmlns:p14="http://schemas.microsoft.com/office/powerpoint/2010/main" val="3644520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EF0F56DB-D955-FA6C-90DE-F4FF8CA05542}"/>
              </a:ext>
            </a:extLst>
          </p:cNvPr>
          <p:cNvSpPr/>
          <p:nvPr/>
        </p:nvSpPr>
        <p:spPr>
          <a:xfrm>
            <a:off x="0" y="1"/>
            <a:ext cx="9144000" cy="5587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000" b="1" dirty="0">
                <a:solidFill>
                  <a:schemeClr val="tx1"/>
                </a:solidFill>
                <a:latin typeface="+mn-ea"/>
              </a:rPr>
              <a:t>Ⅱ. </a:t>
            </a:r>
            <a:r>
              <a:rPr lang="ko-KR" altLang="en-US" sz="2000" b="1" dirty="0">
                <a:solidFill>
                  <a:schemeClr val="tx1"/>
                </a:solidFill>
                <a:latin typeface="+mj-ea"/>
              </a:rPr>
              <a:t>성장 전략</a:t>
            </a:r>
            <a:endParaRPr lang="ko-KR" altLang="en-US" sz="20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1AA8C3-488F-CD54-3E74-A48D1A04946A}"/>
              </a:ext>
            </a:extLst>
          </p:cNvPr>
          <p:cNvSpPr/>
          <p:nvPr/>
        </p:nvSpPr>
        <p:spPr>
          <a:xfrm>
            <a:off x="118445" y="709108"/>
            <a:ext cx="86409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3-1. </a:t>
            </a:r>
            <a:r>
              <a:rPr lang="ko-KR" altLang="en-US" b="1" dirty="0">
                <a:latin typeface="+mn-ea"/>
                <a:cs typeface="Arial" pitchFamily="34" charset="0"/>
              </a:rPr>
              <a:t>시장진입 및 성과 창출 전략</a:t>
            </a:r>
            <a:endParaRPr lang="en-US" altLang="ko-KR" b="1" dirty="0">
              <a:latin typeface="+mn-ea"/>
              <a:cs typeface="Arial" pitchFamily="34" charset="0"/>
            </a:endParaRPr>
          </a:p>
          <a:p>
            <a:pPr defTabSz="1043056">
              <a:buSzPct val="120000"/>
            </a:pPr>
            <a:endParaRPr lang="en-US" altLang="ko-KR" sz="1000" i="1" dirty="0">
              <a:solidFill>
                <a:srgbClr val="0000FF"/>
              </a:solidFill>
            </a:endParaRPr>
          </a:p>
          <a:p>
            <a:pPr fontAlgn="base" latinLnBrk="0"/>
            <a:r>
              <a:rPr lang="ko-KR" altLang="en-US" sz="1400" i="1" dirty="0">
                <a:solidFill>
                  <a:srgbClr val="0000FF"/>
                </a:solidFill>
              </a:rPr>
              <a:t>   </a:t>
            </a:r>
            <a:r>
              <a:rPr lang="en-US" altLang="ko-KR" sz="1400" i="1" dirty="0">
                <a:solidFill>
                  <a:srgbClr val="0000FF"/>
                </a:solidFill>
              </a:rPr>
              <a:t>※ </a:t>
            </a:r>
            <a:r>
              <a:rPr lang="ko-KR" altLang="en-US" sz="1400" i="1" dirty="0">
                <a:solidFill>
                  <a:srgbClr val="0000FF"/>
                </a:solidFill>
              </a:rPr>
              <a:t>수익 창출방안 및 계획 기재</a:t>
            </a:r>
          </a:p>
          <a:p>
            <a:pPr fontAlgn="base" latinLnBrk="0"/>
            <a:r>
              <a:rPr lang="ko-KR" altLang="en-US" sz="1400" i="1" dirty="0">
                <a:solidFill>
                  <a:srgbClr val="0000FF"/>
                </a:solidFill>
              </a:rPr>
              <a:t>   </a:t>
            </a:r>
            <a:r>
              <a:rPr lang="en-US" altLang="ko-KR" sz="1400" i="1" dirty="0">
                <a:solidFill>
                  <a:srgbClr val="0000FF"/>
                </a:solidFill>
              </a:rPr>
              <a:t>※ </a:t>
            </a:r>
            <a:r>
              <a:rPr lang="ko-KR" altLang="en-US" sz="1400" i="1" dirty="0">
                <a:solidFill>
                  <a:srgbClr val="0000FF"/>
                </a:solidFill>
              </a:rPr>
              <a:t>구체적인 </a:t>
            </a:r>
            <a:r>
              <a:rPr lang="en-US" altLang="ko-KR" sz="1400" i="1" dirty="0">
                <a:solidFill>
                  <a:srgbClr val="0000FF"/>
                </a:solidFill>
              </a:rPr>
              <a:t>Business Model, </a:t>
            </a:r>
            <a:r>
              <a:rPr lang="ko-KR" altLang="en-US" sz="1400" i="1" dirty="0">
                <a:solidFill>
                  <a:srgbClr val="0000FF"/>
                </a:solidFill>
              </a:rPr>
              <a:t>매출 계획을 제시</a:t>
            </a:r>
          </a:p>
          <a:p>
            <a:pPr fontAlgn="base" latinLnBrk="0"/>
            <a:r>
              <a:rPr lang="ko-KR" altLang="en-US" sz="1400" i="1" dirty="0">
                <a:solidFill>
                  <a:srgbClr val="0000FF"/>
                </a:solidFill>
              </a:rPr>
              <a:t>   </a:t>
            </a:r>
            <a:r>
              <a:rPr lang="en-US" altLang="ko-KR" sz="1400" i="1" dirty="0">
                <a:solidFill>
                  <a:srgbClr val="0000FF"/>
                </a:solidFill>
              </a:rPr>
              <a:t>※ </a:t>
            </a:r>
            <a:r>
              <a:rPr lang="ko-KR" altLang="en-US" sz="1400" i="1" dirty="0">
                <a:solidFill>
                  <a:srgbClr val="0000FF"/>
                </a:solidFill>
              </a:rPr>
              <a:t>국내 시장 및 글로벌 진출 계획</a:t>
            </a:r>
            <a:r>
              <a:rPr lang="en-US" altLang="ko-KR" sz="1400" i="1" dirty="0">
                <a:solidFill>
                  <a:srgbClr val="0000FF"/>
                </a:solidFill>
              </a:rPr>
              <a:t>, </a:t>
            </a:r>
            <a:r>
              <a:rPr lang="ko-KR" altLang="en-US" sz="1400" i="1" dirty="0">
                <a:solidFill>
                  <a:srgbClr val="0000FF"/>
                </a:solidFill>
              </a:rPr>
              <a:t>해외 시장 적합도 등</a:t>
            </a:r>
          </a:p>
        </p:txBody>
      </p:sp>
    </p:spTree>
    <p:extLst>
      <p:ext uri="{BB962C8B-B14F-4D97-AF65-F5344CB8AC3E}">
        <p14:creationId xmlns:p14="http://schemas.microsoft.com/office/powerpoint/2010/main" val="1455305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EF0F56DB-D955-FA6C-90DE-F4FF8CA05542}"/>
              </a:ext>
            </a:extLst>
          </p:cNvPr>
          <p:cNvSpPr/>
          <p:nvPr/>
        </p:nvSpPr>
        <p:spPr>
          <a:xfrm>
            <a:off x="0" y="1"/>
            <a:ext cx="9144000" cy="5587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000" b="1" dirty="0">
                <a:solidFill>
                  <a:schemeClr val="tx1"/>
                </a:solidFill>
                <a:latin typeface="+mn-ea"/>
              </a:rPr>
              <a:t>Ⅲ. </a:t>
            </a:r>
            <a:r>
              <a:rPr lang="ko-KR" altLang="en-US" sz="2000" b="1" dirty="0">
                <a:solidFill>
                  <a:schemeClr val="tx1"/>
                </a:solidFill>
                <a:latin typeface="+mj-ea"/>
              </a:rPr>
              <a:t>참여 기업 현황</a:t>
            </a:r>
            <a:endParaRPr lang="ko-KR" altLang="en-US" sz="20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1AA8C3-488F-CD54-3E74-A48D1A04946A}"/>
              </a:ext>
            </a:extLst>
          </p:cNvPr>
          <p:cNvSpPr/>
          <p:nvPr/>
        </p:nvSpPr>
        <p:spPr>
          <a:xfrm>
            <a:off x="118445" y="709108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4-1. </a:t>
            </a:r>
            <a:r>
              <a:rPr lang="ko-KR" altLang="en-US" b="1" dirty="0">
                <a:latin typeface="+mn-ea"/>
                <a:cs typeface="Arial" pitchFamily="34" charset="0"/>
              </a:rPr>
              <a:t>핵심 구성 인력</a:t>
            </a:r>
            <a:endParaRPr lang="en-US" altLang="ko-KR" b="1" dirty="0">
              <a:latin typeface="+mn-ea"/>
              <a:cs typeface="Arial" pitchFamily="34" charset="0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B69D9E3D-89B3-F86E-1026-E3C414CFB8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8381711"/>
              </p:ext>
            </p:extLst>
          </p:nvPr>
        </p:nvGraphicFramePr>
        <p:xfrm>
          <a:off x="354772" y="1228748"/>
          <a:ext cx="8434457" cy="1829562"/>
        </p:xfrm>
        <a:graphic>
          <a:graphicData uri="http://schemas.openxmlformats.org/drawingml/2006/table">
            <a:tbl>
              <a:tblPr/>
              <a:tblGrid>
                <a:gridCol w="1579588">
                  <a:extLst>
                    <a:ext uri="{9D8B030D-6E8A-4147-A177-3AD203B41FA5}">
                      <a16:colId xmlns:a16="http://schemas.microsoft.com/office/drawing/2014/main" val="3553833716"/>
                    </a:ext>
                  </a:extLst>
                </a:gridCol>
                <a:gridCol w="1244122">
                  <a:extLst>
                    <a:ext uri="{9D8B030D-6E8A-4147-A177-3AD203B41FA5}">
                      <a16:colId xmlns:a16="http://schemas.microsoft.com/office/drawing/2014/main" val="3903971942"/>
                    </a:ext>
                  </a:extLst>
                </a:gridCol>
                <a:gridCol w="1863809">
                  <a:extLst>
                    <a:ext uri="{9D8B030D-6E8A-4147-A177-3AD203B41FA5}">
                      <a16:colId xmlns:a16="http://schemas.microsoft.com/office/drawing/2014/main" val="3219262900"/>
                    </a:ext>
                  </a:extLst>
                </a:gridCol>
                <a:gridCol w="1873469">
                  <a:extLst>
                    <a:ext uri="{9D8B030D-6E8A-4147-A177-3AD203B41FA5}">
                      <a16:colId xmlns:a16="http://schemas.microsoft.com/office/drawing/2014/main" val="1986912534"/>
                    </a:ext>
                  </a:extLst>
                </a:gridCol>
                <a:gridCol w="1873469">
                  <a:extLst>
                    <a:ext uri="{9D8B030D-6E8A-4147-A177-3AD203B41FA5}">
                      <a16:colId xmlns:a16="http://schemas.microsoft.com/office/drawing/2014/main" val="1266914662"/>
                    </a:ext>
                  </a:extLst>
                </a:gridCol>
              </a:tblGrid>
              <a:tr h="26987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직위</a:t>
                      </a: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역할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 및 경력사항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37324"/>
                  </a:ext>
                </a:extLst>
              </a:tr>
              <a:tr h="4380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근무</a:t>
                      </a: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재학</a:t>
                      </a: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전공</a:t>
                      </a: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학위</a:t>
                      </a: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)/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근무부서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924493"/>
                  </a:ext>
                </a:extLst>
              </a:tr>
              <a:tr h="28041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i="1" kern="0" spc="0" dirty="0" err="1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최ㅇㅇ</a:t>
                      </a:r>
                      <a:endParaRPr lang="ko-KR" altLang="en-US" sz="1000" kern="0" spc="0" dirty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CEO</a:t>
                      </a:r>
                      <a:endParaRPr lang="en-US" sz="1000" kern="0" spc="0" dirty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i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2017.03 ~ </a:t>
                      </a:r>
                      <a:r>
                        <a:rPr lang="ko-KR" altLang="en-US" sz="1100" i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</a:t>
                      </a:r>
                      <a:endParaRPr lang="ko-KR" altLang="en-US" sz="1000" kern="0" spc="0" dirty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kern="0" spc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ABC</a:t>
                      </a:r>
                      <a:r>
                        <a:rPr lang="ko-KR" altLang="en-US" sz="1100" i="1" kern="0" spc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주식회사</a:t>
                      </a:r>
                      <a:endParaRPr lang="ko-KR" altLang="en-US" sz="1000" kern="0" spc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kern="0" spc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CEO</a:t>
                      </a:r>
                      <a:endParaRPr lang="en-US" sz="1000" kern="0" spc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137997"/>
                  </a:ext>
                </a:extLst>
              </a:tr>
              <a:tr h="2804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kern="0" spc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2013.03 ~ 2017.02</a:t>
                      </a:r>
                      <a:endParaRPr lang="en-US" sz="1000" kern="0" spc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ABC</a:t>
                      </a:r>
                      <a:r>
                        <a:rPr lang="ko-KR" altLang="en-US" sz="1100" i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대학교</a:t>
                      </a:r>
                      <a:endParaRPr lang="ko-KR" altLang="en-US" sz="1000" kern="0" spc="0" dirty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i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컴퓨터공학</a:t>
                      </a:r>
                      <a:r>
                        <a:rPr lang="en-US" altLang="ko-KR" sz="1100" i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i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학사</a:t>
                      </a:r>
                      <a:r>
                        <a:rPr lang="en-US" altLang="ko-KR" sz="1100" i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691110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2603355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098023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EC9D0A46-028A-56E7-4A34-96C68DFF3451}"/>
              </a:ext>
            </a:extLst>
          </p:cNvPr>
          <p:cNvSpPr/>
          <p:nvPr/>
        </p:nvSpPr>
        <p:spPr>
          <a:xfrm>
            <a:off x="118445" y="3615025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4-2. </a:t>
            </a:r>
            <a:r>
              <a:rPr lang="ko-KR" altLang="en-US" b="1" dirty="0">
                <a:latin typeface="+mn-ea"/>
                <a:cs typeface="Arial" pitchFamily="34" charset="0"/>
              </a:rPr>
              <a:t>주주 현황 </a:t>
            </a:r>
            <a:r>
              <a:rPr lang="en-US" altLang="ko-KR" b="1" dirty="0">
                <a:latin typeface="+mn-ea"/>
                <a:cs typeface="Arial" pitchFamily="34" charset="0"/>
              </a:rPr>
              <a:t>(</a:t>
            </a:r>
            <a:r>
              <a:rPr lang="ko-KR" altLang="en-US" b="1" dirty="0">
                <a:latin typeface="+mn-ea"/>
                <a:cs typeface="Arial" pitchFamily="34" charset="0"/>
              </a:rPr>
              <a:t>법인사업자만 해당</a:t>
            </a:r>
            <a:r>
              <a:rPr lang="en-US" altLang="ko-KR" b="1" dirty="0">
                <a:latin typeface="+mn-ea"/>
                <a:cs typeface="Arial" pitchFamily="34" charset="0"/>
              </a:rPr>
              <a:t>)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A60C363D-6B84-8FB6-246B-BFE61ADC8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887200"/>
              </p:ext>
            </p:extLst>
          </p:nvPr>
        </p:nvGraphicFramePr>
        <p:xfrm>
          <a:off x="354772" y="4138686"/>
          <a:ext cx="8434457" cy="1092200"/>
        </p:xfrm>
        <a:graphic>
          <a:graphicData uri="http://schemas.openxmlformats.org/drawingml/2006/table">
            <a:tbl>
              <a:tblPr/>
              <a:tblGrid>
                <a:gridCol w="1777680">
                  <a:extLst>
                    <a:ext uri="{9D8B030D-6E8A-4147-A177-3AD203B41FA5}">
                      <a16:colId xmlns:a16="http://schemas.microsoft.com/office/drawing/2014/main" val="3800797874"/>
                    </a:ext>
                  </a:extLst>
                </a:gridCol>
                <a:gridCol w="2717135">
                  <a:extLst>
                    <a:ext uri="{9D8B030D-6E8A-4147-A177-3AD203B41FA5}">
                      <a16:colId xmlns:a16="http://schemas.microsoft.com/office/drawing/2014/main" val="3664125073"/>
                    </a:ext>
                  </a:extLst>
                </a:gridCol>
                <a:gridCol w="1860568">
                  <a:extLst>
                    <a:ext uri="{9D8B030D-6E8A-4147-A177-3AD203B41FA5}">
                      <a16:colId xmlns:a16="http://schemas.microsoft.com/office/drawing/2014/main" val="3448418575"/>
                    </a:ext>
                  </a:extLst>
                </a:gridCol>
                <a:gridCol w="2079074">
                  <a:extLst>
                    <a:ext uri="{9D8B030D-6E8A-4147-A177-3AD203B41FA5}">
                      <a16:colId xmlns:a16="http://schemas.microsoft.com/office/drawing/2014/main" val="2932394206"/>
                    </a:ext>
                  </a:extLst>
                </a:gridCol>
              </a:tblGrid>
              <a:tr h="44297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지분율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667161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i="1" kern="0" spc="0" dirty="0" err="1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최ㅇㅇ</a:t>
                      </a:r>
                      <a:endParaRPr lang="ko-KR" altLang="en-US" sz="1000" i="1" kern="0" spc="0" dirty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i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최대주주</a:t>
                      </a:r>
                      <a:endParaRPr lang="ko-KR" altLang="en-US" sz="1000" kern="0" spc="0" dirty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i="1" kern="0" spc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i="1" kern="0" spc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8150180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17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2942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EF0F56DB-D955-FA6C-90DE-F4FF8CA05542}"/>
              </a:ext>
            </a:extLst>
          </p:cNvPr>
          <p:cNvSpPr/>
          <p:nvPr/>
        </p:nvSpPr>
        <p:spPr>
          <a:xfrm>
            <a:off x="0" y="1"/>
            <a:ext cx="9144000" cy="5587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000" b="1" dirty="0">
                <a:solidFill>
                  <a:schemeClr val="tx1"/>
                </a:solidFill>
                <a:latin typeface="+mn-ea"/>
              </a:rPr>
              <a:t>Ⅲ. </a:t>
            </a:r>
            <a:r>
              <a:rPr lang="ko-KR" altLang="en-US" sz="2000" b="1" dirty="0">
                <a:solidFill>
                  <a:schemeClr val="tx1"/>
                </a:solidFill>
                <a:latin typeface="+mj-ea"/>
              </a:rPr>
              <a:t>참여 기업 현황</a:t>
            </a:r>
            <a:endParaRPr lang="ko-KR" altLang="en-US" sz="20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1AA8C3-488F-CD54-3E74-A48D1A04946A}"/>
              </a:ext>
            </a:extLst>
          </p:cNvPr>
          <p:cNvSpPr/>
          <p:nvPr/>
        </p:nvSpPr>
        <p:spPr>
          <a:xfrm>
            <a:off x="118445" y="709108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4-3. </a:t>
            </a:r>
            <a:r>
              <a:rPr lang="ko-KR" altLang="en-US" b="1" dirty="0">
                <a:latin typeface="+mn-ea"/>
                <a:cs typeface="Arial" pitchFamily="34" charset="0"/>
              </a:rPr>
              <a:t>지식재산권 현황</a:t>
            </a:r>
            <a:endParaRPr lang="en-US" altLang="ko-KR" b="1" dirty="0">
              <a:latin typeface="+mn-ea"/>
              <a:cs typeface="Arial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C9D0A46-028A-56E7-4A34-96C68DFF3451}"/>
              </a:ext>
            </a:extLst>
          </p:cNvPr>
          <p:cNvSpPr/>
          <p:nvPr/>
        </p:nvSpPr>
        <p:spPr>
          <a:xfrm>
            <a:off x="118445" y="3429000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4-4. </a:t>
            </a:r>
            <a:r>
              <a:rPr lang="ko-KR" altLang="en-US" b="1" dirty="0">
                <a:latin typeface="+mn-ea"/>
                <a:cs typeface="Arial" pitchFamily="34" charset="0"/>
              </a:rPr>
              <a:t>기타 참여기업</a:t>
            </a:r>
            <a:r>
              <a:rPr lang="en-US" altLang="ko-KR" b="1" dirty="0">
                <a:latin typeface="+mn-ea"/>
                <a:cs typeface="Arial" pitchFamily="34" charset="0"/>
              </a:rPr>
              <a:t>(</a:t>
            </a:r>
            <a:r>
              <a:rPr lang="ko-KR" altLang="en-US" b="1" dirty="0">
                <a:latin typeface="+mn-ea"/>
                <a:cs typeface="Arial" pitchFamily="34" charset="0"/>
              </a:rPr>
              <a:t>팀</a:t>
            </a:r>
            <a:r>
              <a:rPr lang="en-US" altLang="ko-KR" b="1" dirty="0">
                <a:latin typeface="+mn-ea"/>
                <a:cs typeface="Arial" pitchFamily="34" charset="0"/>
              </a:rPr>
              <a:t>) </a:t>
            </a:r>
            <a:r>
              <a:rPr lang="ko-KR" altLang="en-US" b="1" dirty="0">
                <a:latin typeface="+mn-ea"/>
                <a:cs typeface="Arial" pitchFamily="34" charset="0"/>
              </a:rPr>
              <a:t>보유 역량</a:t>
            </a:r>
            <a:r>
              <a:rPr lang="en-US" altLang="ko-KR" b="1" dirty="0">
                <a:latin typeface="+mn-ea"/>
                <a:cs typeface="Arial" pitchFamily="34" charset="0"/>
              </a:rPr>
              <a:t>(</a:t>
            </a:r>
            <a:r>
              <a:rPr lang="ko-KR" altLang="en-US" b="1" dirty="0">
                <a:latin typeface="+mn-ea"/>
                <a:cs typeface="Arial" pitchFamily="34" charset="0"/>
              </a:rPr>
              <a:t>인프라</a:t>
            </a:r>
            <a:r>
              <a:rPr lang="en-US" altLang="ko-KR" b="1" dirty="0">
                <a:latin typeface="+mn-ea"/>
                <a:cs typeface="Arial" pitchFamily="34" charset="0"/>
              </a:rPr>
              <a:t>, </a:t>
            </a:r>
            <a:r>
              <a:rPr lang="ko-KR" altLang="en-US" b="1" dirty="0">
                <a:latin typeface="+mn-ea"/>
                <a:cs typeface="Arial" pitchFamily="34" charset="0"/>
              </a:rPr>
              <a:t>수상내역</a:t>
            </a:r>
            <a:r>
              <a:rPr lang="en-US" altLang="ko-KR" b="1" dirty="0">
                <a:latin typeface="+mn-ea"/>
                <a:cs typeface="Arial" pitchFamily="34" charset="0"/>
              </a:rPr>
              <a:t>, </a:t>
            </a:r>
            <a:r>
              <a:rPr lang="ko-KR" altLang="en-US" b="1" dirty="0">
                <a:latin typeface="+mn-ea"/>
                <a:cs typeface="Arial" pitchFamily="34" charset="0"/>
              </a:rPr>
              <a:t>인증 내역 등</a:t>
            </a:r>
            <a:r>
              <a:rPr lang="en-US" altLang="ko-KR" b="1" dirty="0">
                <a:latin typeface="+mn-ea"/>
                <a:cs typeface="Arial" pitchFamily="34" charset="0"/>
              </a:rPr>
              <a:t>) </a:t>
            </a:r>
            <a:r>
              <a:rPr lang="ko-KR" altLang="en-US" b="1" dirty="0">
                <a:latin typeface="+mn-ea"/>
                <a:cs typeface="Arial" pitchFamily="34" charset="0"/>
              </a:rPr>
              <a:t>자유 기재</a:t>
            </a:r>
            <a:endParaRPr lang="en-US" altLang="ko-KR" b="1" dirty="0">
              <a:latin typeface="+mn-ea"/>
              <a:cs typeface="Arial" pitchFamily="34" charset="0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0094CE20-E0EA-C2F5-C89C-500E68A9A9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234670"/>
              </p:ext>
            </p:extLst>
          </p:nvPr>
        </p:nvGraphicFramePr>
        <p:xfrm>
          <a:off x="354772" y="1228748"/>
          <a:ext cx="8434456" cy="1092200"/>
        </p:xfrm>
        <a:graphic>
          <a:graphicData uri="http://schemas.openxmlformats.org/drawingml/2006/table">
            <a:tbl>
              <a:tblPr/>
              <a:tblGrid>
                <a:gridCol w="977522">
                  <a:extLst>
                    <a:ext uri="{9D8B030D-6E8A-4147-A177-3AD203B41FA5}">
                      <a16:colId xmlns:a16="http://schemas.microsoft.com/office/drawing/2014/main" val="3212784737"/>
                    </a:ext>
                  </a:extLst>
                </a:gridCol>
                <a:gridCol w="3391470">
                  <a:extLst>
                    <a:ext uri="{9D8B030D-6E8A-4147-A177-3AD203B41FA5}">
                      <a16:colId xmlns:a16="http://schemas.microsoft.com/office/drawing/2014/main" val="601635133"/>
                    </a:ext>
                  </a:extLst>
                </a:gridCol>
                <a:gridCol w="976994">
                  <a:extLst>
                    <a:ext uri="{9D8B030D-6E8A-4147-A177-3AD203B41FA5}">
                      <a16:colId xmlns:a16="http://schemas.microsoft.com/office/drawing/2014/main" val="3674395159"/>
                    </a:ext>
                  </a:extLst>
                </a:gridCol>
                <a:gridCol w="1903781">
                  <a:extLst>
                    <a:ext uri="{9D8B030D-6E8A-4147-A177-3AD203B41FA5}">
                      <a16:colId xmlns:a16="http://schemas.microsoft.com/office/drawing/2014/main" val="2658960882"/>
                    </a:ext>
                  </a:extLst>
                </a:gridCol>
                <a:gridCol w="1184689">
                  <a:extLst>
                    <a:ext uri="{9D8B030D-6E8A-4147-A177-3AD203B41FA5}">
                      <a16:colId xmlns:a16="http://schemas.microsoft.com/office/drawing/2014/main" val="3411105001"/>
                    </a:ext>
                  </a:extLst>
                </a:gridCol>
              </a:tblGrid>
              <a:tr h="44297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날짜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발명</a:t>
                      </a: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고안</a:t>
                      </a: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 명칭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출원인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</a:t>
                      </a: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번호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6797714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‘17.10</a:t>
                      </a:r>
                      <a:endParaRPr lang="en-US" sz="1000" kern="0" spc="0" dirty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i="1" kern="0" spc="0" dirty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i="1" kern="0" spc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i="1" kern="0" spc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i="1" kern="0" spc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0516174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FF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913758"/>
                  </a:ext>
                </a:extLst>
              </a:tr>
            </a:tbl>
          </a:graphicData>
        </a:graphic>
      </p:graphicFrame>
      <p:sp>
        <p:nvSpPr>
          <p:cNvPr id="9" name="직사각형 8">
            <a:extLst>
              <a:ext uri="{FF2B5EF4-FFF2-40B4-BE49-F238E27FC236}">
                <a16:creationId xmlns:a16="http://schemas.microsoft.com/office/drawing/2014/main" id="{66C7D644-EB93-4448-712E-5D234D1C7D43}"/>
              </a:ext>
            </a:extLst>
          </p:cNvPr>
          <p:cNvSpPr/>
          <p:nvPr/>
        </p:nvSpPr>
        <p:spPr>
          <a:xfrm>
            <a:off x="118445" y="4909102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4-5. </a:t>
            </a:r>
            <a:r>
              <a:rPr lang="ko-KR" altLang="en-US" b="1" dirty="0">
                <a:latin typeface="+mn-ea"/>
                <a:cs typeface="Arial" pitchFamily="34" charset="0"/>
              </a:rPr>
              <a:t>기존 </a:t>
            </a:r>
            <a:r>
              <a:rPr lang="ko-KR" altLang="en-US" b="1" dirty="0" err="1">
                <a:latin typeface="+mn-ea"/>
                <a:cs typeface="Arial" pitchFamily="34" charset="0"/>
              </a:rPr>
              <a:t>아워홈</a:t>
            </a:r>
            <a:r>
              <a:rPr lang="ko-KR" altLang="en-US" b="1" dirty="0">
                <a:latin typeface="+mn-ea"/>
                <a:cs typeface="Arial" pitchFamily="34" charset="0"/>
              </a:rPr>
              <a:t> 및 타사와의 협업 이력 등 기재</a:t>
            </a:r>
            <a:endParaRPr lang="en-US" altLang="ko-KR" b="1" dirty="0">
              <a:latin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278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EF0F56DB-D955-FA6C-90DE-F4FF8CA05542}"/>
              </a:ext>
            </a:extLst>
          </p:cNvPr>
          <p:cNvSpPr/>
          <p:nvPr/>
        </p:nvSpPr>
        <p:spPr>
          <a:xfrm>
            <a:off x="0" y="1"/>
            <a:ext cx="9144000" cy="5587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000" b="1" dirty="0">
                <a:solidFill>
                  <a:srgbClr val="0000FF"/>
                </a:solidFill>
              </a:rPr>
              <a:t>※ PDF </a:t>
            </a:r>
            <a:r>
              <a:rPr lang="ko-KR" altLang="en-US" sz="2000" b="1" dirty="0">
                <a:solidFill>
                  <a:srgbClr val="0000FF"/>
                </a:solidFill>
              </a:rPr>
              <a:t>변환 방법 </a:t>
            </a:r>
            <a:r>
              <a:rPr lang="en-US" altLang="ko-KR" sz="2000" b="1" dirty="0">
                <a:solidFill>
                  <a:srgbClr val="0000FF"/>
                </a:solidFill>
              </a:rPr>
              <a:t>– </a:t>
            </a:r>
            <a:r>
              <a:rPr lang="ko-KR" altLang="en-US" sz="2000" b="1" dirty="0">
                <a:solidFill>
                  <a:srgbClr val="0000FF"/>
                </a:solidFill>
              </a:rPr>
              <a:t>본 슬라이드 삭제 후 제출</a:t>
            </a:r>
          </a:p>
        </p:txBody>
      </p:sp>
      <p:pic>
        <p:nvPicPr>
          <p:cNvPr id="3" name="_x242992240" descr="DRW00004584067a">
            <a:extLst>
              <a:ext uri="{FF2B5EF4-FFF2-40B4-BE49-F238E27FC236}">
                <a16:creationId xmlns:a16="http://schemas.microsoft.com/office/drawing/2014/main" id="{1D110996-F661-0F22-3BAD-F0041AFFE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62" y="1517440"/>
            <a:ext cx="6799262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42A1A5-BDDE-4477-0C41-6B04E7C7CB32}"/>
              </a:ext>
            </a:extLst>
          </p:cNvPr>
          <p:cNvSpPr txBox="1"/>
          <p:nvPr/>
        </p:nvSpPr>
        <p:spPr>
          <a:xfrm>
            <a:off x="231162" y="1052736"/>
            <a:ext cx="3251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latin typeface="맑은 고딕"/>
                <a:ea typeface="맑은 고딕"/>
              </a:rPr>
              <a:t>① 파일 </a:t>
            </a:r>
            <a:r>
              <a:rPr lang="en-US" altLang="ko-KR" b="1" dirty="0">
                <a:latin typeface="맑은 고딕"/>
                <a:ea typeface="맑은 고딕"/>
              </a:rPr>
              <a:t>– </a:t>
            </a:r>
            <a:r>
              <a:rPr lang="ko-KR" altLang="en-US" b="1" dirty="0">
                <a:latin typeface="맑은 고딕"/>
                <a:ea typeface="맑은 고딕"/>
              </a:rPr>
              <a:t>다른 이름으로 저장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478764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EF0F56DB-D955-FA6C-90DE-F4FF8CA05542}"/>
              </a:ext>
            </a:extLst>
          </p:cNvPr>
          <p:cNvSpPr/>
          <p:nvPr/>
        </p:nvSpPr>
        <p:spPr>
          <a:xfrm>
            <a:off x="0" y="1"/>
            <a:ext cx="9144000" cy="5587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000" b="1" dirty="0">
                <a:solidFill>
                  <a:srgbClr val="0000FF"/>
                </a:solidFill>
              </a:rPr>
              <a:t>※ PDF </a:t>
            </a:r>
            <a:r>
              <a:rPr lang="ko-KR" altLang="en-US" sz="2000" b="1" dirty="0">
                <a:solidFill>
                  <a:srgbClr val="0000FF"/>
                </a:solidFill>
              </a:rPr>
              <a:t>변환 방법 </a:t>
            </a:r>
            <a:r>
              <a:rPr lang="en-US" altLang="ko-KR" sz="2000" b="1" dirty="0">
                <a:solidFill>
                  <a:srgbClr val="0000FF"/>
                </a:solidFill>
              </a:rPr>
              <a:t>– </a:t>
            </a:r>
            <a:r>
              <a:rPr lang="ko-KR" altLang="en-US" sz="2000" b="1" dirty="0">
                <a:solidFill>
                  <a:srgbClr val="0000FF"/>
                </a:solidFill>
              </a:rPr>
              <a:t>본 슬라이드 삭제 후 제출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A31803-BF08-FA06-627D-FF9573C427AC}"/>
              </a:ext>
            </a:extLst>
          </p:cNvPr>
          <p:cNvSpPr txBox="1"/>
          <p:nvPr/>
        </p:nvSpPr>
        <p:spPr>
          <a:xfrm>
            <a:off x="251520" y="1052736"/>
            <a:ext cx="3413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latin typeface="맑은 고딕"/>
                <a:ea typeface="맑은 고딕"/>
              </a:rPr>
              <a:t>② 파일 형식 </a:t>
            </a:r>
            <a:r>
              <a:rPr lang="en-US" altLang="ko-KR" b="1" dirty="0">
                <a:latin typeface="맑은 고딕"/>
                <a:ea typeface="맑은 고딕"/>
              </a:rPr>
              <a:t>‘PDF’ </a:t>
            </a:r>
            <a:r>
              <a:rPr lang="ko-KR" altLang="en-US" b="1" dirty="0">
                <a:latin typeface="맑은 고딕"/>
                <a:ea typeface="맑은 고딕"/>
              </a:rPr>
              <a:t>선택 </a:t>
            </a:r>
            <a:r>
              <a:rPr lang="en-US" altLang="ko-KR" b="1" dirty="0">
                <a:latin typeface="맑은 고딕"/>
                <a:ea typeface="맑은 고딕"/>
              </a:rPr>
              <a:t>- </a:t>
            </a:r>
            <a:r>
              <a:rPr lang="ko-KR" altLang="en-US" b="1" dirty="0">
                <a:latin typeface="맑은 고딕"/>
                <a:ea typeface="맑은 고딕"/>
              </a:rPr>
              <a:t>저장</a:t>
            </a:r>
            <a:endParaRPr lang="ko-KR" altLang="en-US" b="1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099DAA0E-B21E-FE27-8728-88328DB8A478}"/>
              </a:ext>
            </a:extLst>
          </p:cNvPr>
          <p:cNvGrpSpPr/>
          <p:nvPr/>
        </p:nvGrpSpPr>
        <p:grpSpPr>
          <a:xfrm>
            <a:off x="467544" y="1503700"/>
            <a:ext cx="6458439" cy="4877628"/>
            <a:chOff x="467544" y="1600200"/>
            <a:chExt cx="6458439" cy="4877628"/>
          </a:xfrm>
        </p:grpSpPr>
        <p:pic>
          <p:nvPicPr>
            <p:cNvPr id="7" name="_x241236080" descr="DRW00004584065d">
              <a:extLst>
                <a:ext uri="{FF2B5EF4-FFF2-40B4-BE49-F238E27FC236}">
                  <a16:creationId xmlns:a16="http://schemas.microsoft.com/office/drawing/2014/main" id="{C6BA2873-647F-0C9D-1C98-7200310F3BB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2"/>
            <a:stretch/>
          </p:blipFill>
          <p:spPr bwMode="auto">
            <a:xfrm>
              <a:off x="467544" y="1600200"/>
              <a:ext cx="6458439" cy="4853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2A2A012E-ACD1-65A7-995D-3569BD7A39D0}"/>
                </a:ext>
              </a:extLst>
            </p:cNvPr>
            <p:cNvSpPr/>
            <p:nvPr/>
          </p:nvSpPr>
          <p:spPr>
            <a:xfrm>
              <a:off x="755575" y="4893652"/>
              <a:ext cx="6170407" cy="2880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A80A58DB-FEB8-8239-248B-1DEDCD27DD84}"/>
                </a:ext>
              </a:extLst>
            </p:cNvPr>
            <p:cNvSpPr/>
            <p:nvPr/>
          </p:nvSpPr>
          <p:spPr>
            <a:xfrm>
              <a:off x="5508104" y="6189796"/>
              <a:ext cx="703752" cy="2880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4305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533</Words>
  <Application>Microsoft Office PowerPoint</Application>
  <PresentationFormat>화면 슬라이드 쇼(4:3)</PresentationFormat>
  <Paragraphs>93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7" baseType="lpstr">
      <vt:lpstr>HY헤드라인M</vt:lpstr>
      <vt:lpstr>맑은 고딕</vt:lpstr>
      <vt:lpstr>함초롬바탕</vt:lpstr>
      <vt:lpstr>Aptos</vt:lpstr>
      <vt:lpstr>Aptos Display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씨엔티테크 액셀러레이팅 5팀</dc:creator>
  <cp:lastModifiedBy>혜숙 전</cp:lastModifiedBy>
  <cp:revision>6</cp:revision>
  <dcterms:created xsi:type="dcterms:W3CDTF">2024-09-09T11:18:07Z</dcterms:created>
  <dcterms:modified xsi:type="dcterms:W3CDTF">2025-05-14T06:07:06Z</dcterms:modified>
</cp:coreProperties>
</file>